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338" r:id="rId2"/>
    <p:sldId id="339" r:id="rId3"/>
    <p:sldId id="351" r:id="rId4"/>
    <p:sldId id="354" r:id="rId5"/>
    <p:sldId id="340" r:id="rId6"/>
    <p:sldId id="356" r:id="rId7"/>
    <p:sldId id="357" r:id="rId8"/>
    <p:sldId id="359" r:id="rId9"/>
    <p:sldId id="362" r:id="rId10"/>
    <p:sldId id="364" r:id="rId11"/>
    <p:sldId id="353" r:id="rId12"/>
    <p:sldId id="342" r:id="rId13"/>
    <p:sldId id="345" r:id="rId14"/>
    <p:sldId id="348" r:id="rId15"/>
    <p:sldId id="347" r:id="rId16"/>
  </p:sldIdLst>
  <p:sldSz cx="9144000" cy="5143500" type="screen16x9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22" y="-4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89999-7C8E-4B10-9431-322A420E6AB6}" type="datetimeFigureOut">
              <a:rPr lang="ru-RU" smtClean="0"/>
              <a:pPr/>
              <a:t>21.07.2016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4D7F10-DC24-4C81-9BBF-7089D2B55D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5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331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744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130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EA7C48FA-53B1-4C63-99BB-771834149710}" type="datetime1">
              <a:rPr lang="ru-RU"/>
              <a:pPr>
                <a:defRPr/>
              </a:pPr>
              <a:t>21.07.2016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A417E98A-75C6-4F2E-9AC5-4EF22E825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969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12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527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733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286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629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19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854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369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B2994-BF0A-4C94-ADB4-2F1C0F8F2EB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21.07.2016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86D3C9-C15D-47C9-B9E8-F5FD1DDD6B6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387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gif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3.gif"/><Relationship Id="rId7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5.gif"/><Relationship Id="rId4" Type="http://schemas.openxmlformats.org/officeDocument/2006/relationships/image" Target="../media/image4.gif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gif"/><Relationship Id="rId7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5016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100" b="1" dirty="0" smtClean="0">
                <a:solidFill>
                  <a:schemeClr val="tx2">
                    <a:lumMod val="50000"/>
                  </a:schemeClr>
                </a:solidFill>
              </a:rPr>
              <a:t>Министерство образования и науки Республики Татарстан </a:t>
            </a:r>
            <a:endParaRPr lang="ru-RU" sz="31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77684"/>
            <a:ext cx="8229600" cy="3024336"/>
          </a:xfrm>
        </p:spPr>
        <p:txBody>
          <a:bodyPr>
            <a:normAutofit fontScale="47500" lnSpcReduction="20000"/>
          </a:bodyPr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ru-RU" altLang="ru-RU" sz="5100" b="1" kern="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lvl="0" indent="0" algn="ctr">
              <a:spcBef>
                <a:spcPts val="0"/>
              </a:spcBef>
              <a:buNone/>
              <a:defRPr/>
            </a:pPr>
            <a:r>
              <a:rPr lang="ru-RU" altLang="ru-RU" sz="5100" b="1" kern="0" dirty="0" smtClean="0">
                <a:solidFill>
                  <a:schemeClr val="tx2">
                    <a:lumMod val="50000"/>
                  </a:schemeClr>
                </a:solidFill>
              </a:rPr>
              <a:t>О регламенте проведения секции работников</a:t>
            </a:r>
          </a:p>
          <a:p>
            <a:pPr marL="0" lvl="0" indent="0" algn="ctr">
              <a:spcBef>
                <a:spcPts val="0"/>
              </a:spcBef>
              <a:buNone/>
              <a:defRPr/>
            </a:pPr>
            <a:r>
              <a:rPr lang="ru-RU" altLang="ru-RU" sz="5100" b="1" kern="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altLang="ru-RU" sz="5100" b="1" kern="0" dirty="0">
                <a:solidFill>
                  <a:schemeClr val="tx2">
                    <a:lumMod val="50000"/>
                  </a:schemeClr>
                </a:solidFill>
              </a:rPr>
              <a:t>сферы воспитания и  дополнительного образования детей в </a:t>
            </a:r>
            <a:r>
              <a:rPr lang="ru-RU" altLang="ru-RU" sz="5100" b="1" kern="0" dirty="0" smtClean="0">
                <a:solidFill>
                  <a:schemeClr val="tx2">
                    <a:lumMod val="50000"/>
                  </a:schemeClr>
                </a:solidFill>
              </a:rPr>
              <a:t>рамках августовской конференции</a:t>
            </a:r>
            <a:endParaRPr lang="ru-RU" altLang="ru-RU" sz="5100" b="1" kern="0" dirty="0">
              <a:solidFill>
                <a:schemeClr val="tx2">
                  <a:lumMod val="50000"/>
                </a:schemeClr>
              </a:solidFill>
            </a:endParaRPr>
          </a:p>
          <a:p>
            <a:pPr marL="0" lvl="0" indent="0" algn="ctr">
              <a:spcBef>
                <a:spcPts val="0"/>
              </a:spcBef>
              <a:buNone/>
              <a:defRPr/>
            </a:pPr>
            <a:endParaRPr lang="en-US" altLang="ru-RU" sz="4400" b="1" kern="0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657600" lvl="8" indent="0">
              <a:spcBef>
                <a:spcPts val="0"/>
              </a:spcBef>
              <a:buNone/>
              <a:defRPr/>
            </a:pPr>
            <a:r>
              <a:rPr lang="en-US" altLang="ru-RU" sz="2400" b="1" kern="0" dirty="0" smtClean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altLang="ru-RU" sz="4200" b="1" kern="0" dirty="0" smtClean="0">
                <a:solidFill>
                  <a:schemeClr val="tx2">
                    <a:lumMod val="50000"/>
                  </a:schemeClr>
                </a:solidFill>
              </a:rPr>
              <a:t>Заместитель </a:t>
            </a:r>
            <a:r>
              <a:rPr lang="ru-RU" altLang="ru-RU" sz="4200" b="1" kern="0" dirty="0">
                <a:solidFill>
                  <a:schemeClr val="tx2">
                    <a:lumMod val="50000"/>
                  </a:schemeClr>
                </a:solidFill>
              </a:rPr>
              <a:t>министра </a:t>
            </a:r>
          </a:p>
          <a:p>
            <a:pPr marL="3657600" lvl="8" indent="0">
              <a:spcBef>
                <a:spcPts val="0"/>
              </a:spcBef>
              <a:buNone/>
              <a:defRPr/>
            </a:pPr>
            <a:r>
              <a:rPr lang="ru-RU" altLang="ru-RU" sz="4200" b="1" kern="0" dirty="0">
                <a:solidFill>
                  <a:schemeClr val="tx2">
                    <a:lumMod val="50000"/>
                  </a:schemeClr>
                </a:solidFill>
              </a:rPr>
              <a:t>	образования и науки </a:t>
            </a:r>
          </a:p>
          <a:p>
            <a:pPr marL="3657600" lvl="8" indent="0">
              <a:spcBef>
                <a:spcPts val="0"/>
              </a:spcBef>
              <a:buNone/>
              <a:defRPr/>
            </a:pPr>
            <a:r>
              <a:rPr lang="ru-RU" altLang="ru-RU" sz="4200" b="1" kern="0" dirty="0">
                <a:solidFill>
                  <a:schemeClr val="tx2">
                    <a:lumMod val="50000"/>
                  </a:schemeClr>
                </a:solidFill>
              </a:rPr>
              <a:t>	Республики Татарстан </a:t>
            </a:r>
          </a:p>
          <a:p>
            <a:pPr marL="3657600" lvl="8" indent="0">
              <a:spcBef>
                <a:spcPts val="0"/>
              </a:spcBef>
              <a:buNone/>
              <a:defRPr/>
            </a:pPr>
            <a:r>
              <a:rPr lang="ru-RU" altLang="ru-RU" sz="4200" b="1" kern="0" dirty="0">
                <a:solidFill>
                  <a:schemeClr val="tx2">
                    <a:lumMod val="50000"/>
                  </a:schemeClr>
                </a:solidFill>
              </a:rPr>
              <a:t>	Л.О. Сулима</a:t>
            </a:r>
          </a:p>
          <a:p>
            <a:pPr marL="0" lvl="0" indent="0" algn="ctr">
              <a:spcBef>
                <a:spcPts val="0"/>
              </a:spcBef>
              <a:buNone/>
              <a:defRPr/>
            </a:pPr>
            <a:endParaRPr lang="en-US" altLang="ru-RU" sz="2600" b="1" kern="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lvl="0" indent="0" algn="ctr">
              <a:spcBef>
                <a:spcPts val="0"/>
              </a:spcBef>
              <a:buNone/>
              <a:defRPr/>
            </a:pPr>
            <a:endParaRPr lang="en-US" altLang="ru-RU" sz="4400" b="1" kern="0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lvl="0" indent="0" algn="ctr">
              <a:spcBef>
                <a:spcPts val="0"/>
              </a:spcBef>
              <a:buNone/>
              <a:defRPr/>
            </a:pPr>
            <a:endParaRPr lang="ru-RU" altLang="ru-RU" sz="4400" b="1" kern="0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Picture 18" descr="http://abali.ru/wp-content/uploads/2011/09/Coat_of_Arms_of_Tatarstan_gerb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959" y="195487"/>
            <a:ext cx="730329" cy="7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1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64554"/>
            <a:ext cx="8229600" cy="2149748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Список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МР РТ не подавших информацию по обучающимся для вызова на  секцию августовского совещания «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Юнармия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»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V="1">
            <a:off x="457200" y="3507853"/>
            <a:ext cx="8229600" cy="45719"/>
          </a:xfrm>
        </p:spPr>
        <p:txBody>
          <a:bodyPr>
            <a:normAutofit fontScale="25000" lnSpcReduction="20000"/>
          </a:bodyPr>
          <a:lstStyle/>
          <a:p>
            <a:pPr marL="0" lvl="0" indent="0" algn="ctr">
              <a:spcBef>
                <a:spcPts val="0"/>
              </a:spcBef>
              <a:buNone/>
              <a:defRPr/>
            </a:pPr>
            <a:endParaRPr lang="ru-RU" altLang="ru-RU" sz="5100" b="1" kern="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lvl="0" indent="0" algn="ctr">
              <a:spcBef>
                <a:spcPts val="0"/>
              </a:spcBef>
              <a:buNone/>
              <a:defRPr/>
            </a:pPr>
            <a:endParaRPr lang="en-US" altLang="ru-RU" sz="2600" b="1" kern="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2156252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Нет  данных от :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</a:rPr>
              <a:t>Бавлинского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			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</a:rPr>
              <a:t>Верхнеуслонского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			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</a:rPr>
              <a:t>Дрожжановского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			 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Сармановского 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90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787982" y="123478"/>
            <a:ext cx="1976706" cy="45719"/>
          </a:xfrm>
        </p:spPr>
        <p:txBody>
          <a:bodyPr>
            <a:normAutofit fontScale="90000"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</a:br>
            <a:endParaRPr lang="ru-RU" sz="2800" b="1" dirty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4" y="123478"/>
            <a:ext cx="8712966" cy="4824536"/>
          </a:xfrm>
        </p:spPr>
        <p:txBody>
          <a:bodyPr>
            <a:normAutofit fontScale="85000" lnSpcReduction="20000"/>
          </a:bodyPr>
          <a:lstStyle/>
          <a:p>
            <a:pPr marL="0" lvl="0" indent="0" algn="ctr" defTabSz="754063">
              <a:lnSpc>
                <a:spcPct val="120000"/>
              </a:lnSpc>
              <a:spcBef>
                <a:spcPts val="0"/>
              </a:spcBef>
              <a:buNone/>
              <a:tabLst>
                <a:tab pos="3497263" algn="l"/>
              </a:tabLst>
            </a:pPr>
            <a:r>
              <a:rPr lang="ru-RU" sz="23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      </a:t>
            </a:r>
            <a:r>
              <a:rPr lang="ru-RU" sz="2300" b="1" u="sng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Маршрут №2</a:t>
            </a:r>
          </a:p>
          <a:p>
            <a:pPr marL="0" lvl="0" indent="0" algn="ctr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3300" b="1" dirty="0" smtClean="0">
                <a:solidFill>
                  <a:schemeClr val="tx2">
                    <a:lumMod val="50000"/>
                  </a:schemeClr>
                </a:solidFill>
                <a:ea typeface="Calibri"/>
              </a:rPr>
              <a:t>Муниципальная </a:t>
            </a:r>
            <a:r>
              <a:rPr lang="ru-RU" sz="33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модель развития детского движения, ученического самоуправления в образовательных организациях г. Набережные Челны.</a:t>
            </a:r>
            <a:endParaRPr lang="ru-RU" sz="33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lvl="0" indent="0" algn="ctr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ea typeface="Calibri"/>
              </a:rPr>
              <a:t>МАУ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ДО «Детско-юношеский центр №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ea typeface="Calibri"/>
              </a:rPr>
              <a:t>14» пр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. </a:t>
            </a:r>
            <a:r>
              <a:rPr lang="ru-RU" sz="2600" b="1" dirty="0" err="1">
                <a:solidFill>
                  <a:schemeClr val="tx2">
                    <a:lumMod val="50000"/>
                  </a:schemeClr>
                </a:solidFill>
                <a:ea typeface="Calibri"/>
              </a:rPr>
              <a:t>Чулман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, 88 (44/16)</a:t>
            </a:r>
            <a:endParaRPr lang="ru-RU" sz="2600" b="1" dirty="0">
              <a:solidFill>
                <a:schemeClr val="tx2">
                  <a:lumMod val="50000"/>
                </a:schemeClr>
              </a:solidFill>
              <a:ea typeface="Times New Roman"/>
            </a:endParaRPr>
          </a:p>
          <a:p>
            <a:pPr marL="0" lvl="0" indent="342900" algn="ctr">
              <a:lnSpc>
                <a:spcPct val="120000"/>
              </a:lnSpc>
              <a:spcBef>
                <a:spcPts val="600"/>
              </a:spcBef>
              <a:buNone/>
            </a:pPr>
            <a:endParaRPr lang="ru-RU" sz="2400" b="1" u="sng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34290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Маршрут </a:t>
            </a: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№3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3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Детский технопарк - новый формат дополнительного образования школьников, система подготовки школьников к соревнованиям в рамках  </a:t>
            </a:r>
            <a:r>
              <a:rPr lang="ru-RU" sz="3300" b="1" dirty="0" err="1">
                <a:solidFill>
                  <a:schemeClr val="tx2">
                    <a:lumMod val="50000"/>
                  </a:schemeClr>
                </a:solidFill>
                <a:ea typeface="Calibri"/>
              </a:rPr>
              <a:t>JuniorSkills</a:t>
            </a:r>
            <a:endParaRPr lang="ru-RU" sz="3300" b="1" dirty="0">
              <a:solidFill>
                <a:schemeClr val="tx2">
                  <a:lumMod val="50000"/>
                </a:schemeClr>
              </a:solidFill>
              <a:ea typeface="Times New Roman"/>
            </a:endParaRP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АНО «Детский Технопарк «Кванториум»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endParaRPr lang="ru-RU" sz="2400" dirty="0">
              <a:solidFill>
                <a:schemeClr val="tx2">
                  <a:lumMod val="50000"/>
                </a:schemeClr>
              </a:solidFill>
              <a:ea typeface="Times New Roman"/>
            </a:endParaRPr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0928303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320438" cy="602137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4" y="123478"/>
            <a:ext cx="8964486" cy="5020022"/>
          </a:xfrm>
        </p:spPr>
        <p:txBody>
          <a:bodyPr>
            <a:normAutofit fontScale="55000" lnSpcReduction="20000"/>
          </a:bodyPr>
          <a:lstStyle/>
          <a:p>
            <a:pPr marL="0" lvl="0" indent="342900" algn="ctr">
              <a:lnSpc>
                <a:spcPct val="120000"/>
              </a:lnSpc>
              <a:spcBef>
                <a:spcPts val="600"/>
              </a:spcBef>
              <a:buNone/>
            </a:pPr>
            <a:endParaRPr lang="ru-RU" sz="3600" b="1" u="sng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34290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600" b="1" u="sng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Маршрут </a:t>
            </a:r>
            <a:r>
              <a:rPr lang="ru-RU" sz="3600" b="1" u="sng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№4</a:t>
            </a:r>
          </a:p>
          <a:p>
            <a:pPr marL="0" lv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51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Взаимодействие с родительскими объединениями – залог успеха в </a:t>
            </a:r>
            <a:r>
              <a:rPr lang="ru-RU" sz="5100" b="1" dirty="0" smtClean="0">
                <a:solidFill>
                  <a:schemeClr val="tx2">
                    <a:lumMod val="50000"/>
                  </a:schemeClr>
                </a:solidFill>
                <a:ea typeface="Calibri"/>
              </a:rPr>
              <a:t>воспитании </a:t>
            </a:r>
            <a:r>
              <a:rPr lang="ru-RU" sz="51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и </a:t>
            </a:r>
            <a:r>
              <a:rPr lang="ru-RU" sz="5100" b="1" dirty="0" smtClean="0">
                <a:solidFill>
                  <a:schemeClr val="tx2">
                    <a:lumMod val="50000"/>
                  </a:schemeClr>
                </a:solidFill>
                <a:ea typeface="Calibri"/>
              </a:rPr>
              <a:t>развитии </a:t>
            </a:r>
            <a:r>
              <a:rPr lang="ru-RU" sz="51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ребенка </a:t>
            </a:r>
          </a:p>
          <a:p>
            <a:pPr marL="0" lv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МАУ ДО «Городской дворец творчества детей и молодёжи №1»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lv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600" b="1" dirty="0" smtClean="0">
                <a:solidFill>
                  <a:srgbClr val="1F497D">
                    <a:lumMod val="50000"/>
                  </a:srgbClr>
                </a:solidFill>
                <a:ea typeface="Calibri"/>
                <a:cs typeface="Arial" panose="020B0604020202020204" pitchFamily="34" charset="0"/>
              </a:rPr>
              <a:t>    </a:t>
            </a:r>
          </a:p>
          <a:p>
            <a:pPr marL="0" lv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600" b="1" u="sng" dirty="0" smtClean="0">
                <a:solidFill>
                  <a:srgbClr val="1F497D">
                    <a:lumMod val="50000"/>
                  </a:srgbClr>
                </a:solidFill>
                <a:ea typeface="Calibri"/>
                <a:cs typeface="Arial" panose="020B0604020202020204" pitchFamily="34" charset="0"/>
              </a:rPr>
              <a:t> Маршрут </a:t>
            </a:r>
            <a:r>
              <a:rPr lang="ru-RU" sz="3600" b="1" u="sng" dirty="0">
                <a:solidFill>
                  <a:srgbClr val="1F497D">
                    <a:lumMod val="50000"/>
                  </a:srgbClr>
                </a:solidFill>
                <a:ea typeface="Calibri"/>
                <a:cs typeface="Arial" panose="020B0604020202020204" pitchFamily="34" charset="0"/>
              </a:rPr>
              <a:t>№5</a:t>
            </a:r>
          </a:p>
          <a:p>
            <a:pPr marL="0" lv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5100" b="1" dirty="0">
                <a:solidFill>
                  <a:srgbClr val="1F497D">
                    <a:lumMod val="50000"/>
                  </a:srgbClr>
                </a:solidFill>
                <a:ea typeface="Calibri"/>
              </a:rPr>
              <a:t>«</a:t>
            </a:r>
            <a:r>
              <a:rPr lang="ru-RU" sz="5100" b="1" dirty="0" err="1">
                <a:solidFill>
                  <a:srgbClr val="1F497D">
                    <a:lumMod val="50000"/>
                  </a:srgbClr>
                </a:solidFill>
                <a:ea typeface="Calibri"/>
              </a:rPr>
              <a:t>Психолого</a:t>
            </a:r>
            <a:r>
              <a:rPr lang="ru-RU" sz="5100" b="1" dirty="0">
                <a:solidFill>
                  <a:srgbClr val="1F497D">
                    <a:lumMod val="50000"/>
                  </a:srgbClr>
                </a:solidFill>
                <a:ea typeface="Calibri"/>
              </a:rPr>
              <a:t> – педагогические аспекты работы с семьей. </a:t>
            </a:r>
            <a:endParaRPr lang="ru-RU" sz="5100" b="1" dirty="0" smtClean="0">
              <a:solidFill>
                <a:srgbClr val="1F497D">
                  <a:lumMod val="50000"/>
                </a:srgbClr>
              </a:solidFill>
              <a:ea typeface="Calibri"/>
            </a:endParaRPr>
          </a:p>
          <a:p>
            <a:pPr marL="0" lv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5100" b="1" dirty="0" smtClean="0">
                <a:solidFill>
                  <a:srgbClr val="1F497D">
                    <a:lumMod val="50000"/>
                  </a:srgbClr>
                </a:solidFill>
                <a:ea typeface="Calibri"/>
              </a:rPr>
              <a:t>Основы </a:t>
            </a:r>
            <a:r>
              <a:rPr lang="ru-RU" sz="5100" b="1" dirty="0" err="1">
                <a:solidFill>
                  <a:srgbClr val="1F497D">
                    <a:lumMod val="50000"/>
                  </a:srgbClr>
                </a:solidFill>
                <a:ea typeface="Calibri"/>
              </a:rPr>
              <a:t>родительско</a:t>
            </a:r>
            <a:r>
              <a:rPr lang="ru-RU" sz="5100" b="1" dirty="0">
                <a:solidFill>
                  <a:srgbClr val="1F497D">
                    <a:lumMod val="50000"/>
                  </a:srgbClr>
                </a:solidFill>
                <a:ea typeface="Calibri"/>
              </a:rPr>
              <a:t>-детских отношений»</a:t>
            </a:r>
            <a:endParaRPr lang="ru-RU" sz="5100" b="1" dirty="0">
              <a:solidFill>
                <a:srgbClr val="1F497D">
                  <a:lumMod val="50000"/>
                </a:srgbClr>
              </a:solidFill>
              <a:ea typeface="Times New Roman"/>
            </a:endParaRPr>
          </a:p>
          <a:p>
            <a:pPr marL="0" lv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3600" b="1" dirty="0" smtClean="0">
                <a:solidFill>
                  <a:srgbClr val="1F497D">
                    <a:lumMod val="50000"/>
                  </a:srgbClr>
                </a:solidFill>
                <a:ea typeface="Calibri"/>
              </a:rPr>
              <a:t>МАУ ДО «Городской дворец творчества детей и молодёжи №1»</a:t>
            </a:r>
            <a:endParaRPr lang="ru-RU" sz="3600" b="1" dirty="0" smtClean="0">
              <a:solidFill>
                <a:srgbClr val="1F497D">
                  <a:lumMod val="50000"/>
                </a:srgbClr>
              </a:solidFill>
            </a:endParaRPr>
          </a:p>
          <a:p>
            <a:pPr>
              <a:spcBef>
                <a:spcPts val="0"/>
              </a:spcBef>
            </a:pPr>
            <a:endParaRPr lang="ru-RU" sz="3600" dirty="0" smtClean="0">
              <a:ea typeface="Calibri"/>
            </a:endParaRPr>
          </a:p>
          <a:p>
            <a:endParaRPr lang="ru-RU" sz="4200" dirty="0">
              <a:ea typeface="Times New Roman"/>
            </a:endParaRPr>
          </a:p>
          <a:p>
            <a:endParaRPr lang="ru-RU" sz="1400" dirty="0">
              <a:latin typeface="Times New Roman"/>
              <a:ea typeface="Times New Roman"/>
            </a:endParaRPr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5684065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320438" cy="432049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Регламент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72600" y="4083918"/>
            <a:ext cx="288032" cy="792088"/>
          </a:xfrm>
        </p:spPr>
        <p:txBody>
          <a:bodyPr>
            <a:normAutofit/>
          </a:bodyPr>
          <a:lstStyle/>
          <a:p>
            <a:pPr marL="0" lvl="0" indent="342900" algn="ctr">
              <a:lnSpc>
                <a:spcPct val="107000"/>
              </a:lnSpc>
              <a:spcBef>
                <a:spcPts val="0"/>
              </a:spcBef>
              <a:buNone/>
            </a:pPr>
            <a:endParaRPr lang="ru-RU" sz="2800" b="1" u="sng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342900" algn="ctr">
              <a:lnSpc>
                <a:spcPct val="107000"/>
              </a:lnSpc>
              <a:spcBef>
                <a:spcPts val="0"/>
              </a:spcBef>
              <a:buNone/>
            </a:pPr>
            <a:endParaRPr lang="ru-RU" sz="2800" b="1" u="sng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algn="just"/>
            <a:endParaRPr lang="ru-RU" sz="2800" b="1" dirty="0" smtClean="0">
              <a:latin typeface="Times New Roman"/>
              <a:ea typeface="Calibri"/>
            </a:endParaRPr>
          </a:p>
          <a:p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929090"/>
              </p:ext>
            </p:extLst>
          </p:nvPr>
        </p:nvGraphicFramePr>
        <p:xfrm>
          <a:off x="287014" y="627535"/>
          <a:ext cx="8856986" cy="4440268"/>
        </p:xfrm>
        <a:graphic>
          <a:graphicData uri="http://schemas.openxmlformats.org/drawingml/2006/table">
            <a:tbl>
              <a:tblPr firstRow="1" firstCol="1" bandRow="1"/>
              <a:tblGrid>
                <a:gridCol w="864097"/>
                <a:gridCol w="5112568"/>
                <a:gridCol w="2880321"/>
              </a:tblGrid>
              <a:tr h="204670"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Время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Содержание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Место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5793"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8.00-9.00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  Регистрация 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участников, завтрак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08585" indent="0" algn="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8585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МАУ ДО ГДТДиМ № 1</a:t>
                      </a:r>
                      <a:endParaRPr lang="ru-RU" sz="1600" b="1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108585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б-р Цветочный, 16 (22/04) </a:t>
                      </a:r>
                      <a:endParaRPr lang="ru-RU" sz="1600" b="1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1586"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9.30-10.30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u="sng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Маршрут №1</a:t>
                      </a:r>
                    </a:p>
                    <a:p>
                      <a:pPr marL="87313" indent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Военно-патриотическое 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воспитание: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                                        </a:t>
                      </a:r>
                      <a:r>
                        <a:rPr lang="en-US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I 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Республиканский Слет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юнармейцев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Центр 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патриотического воспитания г. Набережные Челны Пост № 1 пос. ГЭС Мемориальный комплекс «Родина – МАТЬ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!»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4741"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11.00</a:t>
                      </a:r>
                      <a:endParaRPr lang="ru-RU" sz="1600" b="1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just" fontAlgn="auto" hangingPunct="1">
                        <a:spcBef>
                          <a:spcPts val="0"/>
                        </a:spcBef>
                      </a:pPr>
                      <a:r>
                        <a:rPr lang="ru-RU" sz="1600" b="1" u="sng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Маршрут №2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marL="87313" indent="0" algn="just" fontAlgn="auto" hangingPunct="1">
                        <a:spcBef>
                          <a:spcPts val="0"/>
                        </a:spcBef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Муниципальная 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модель развития детского движения, ученического самоуправления в образовательных организациях г. Набережные 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Челны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МАУ 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ДО «Детско-юношеский центр №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14» </a:t>
                      </a:r>
                    </a:p>
                    <a:p>
                      <a:pPr marL="87313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пр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. </a:t>
                      </a:r>
                      <a:r>
                        <a:rPr lang="ru-RU" sz="16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Чулман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, 88 (44/16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)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3689"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11.00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u="sng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Маршрут №3</a:t>
                      </a: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marL="87313" indent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Детский 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технопарк - новый формат дополнительного образования школьников, система подготовки школьников к соревнованиям в рамках  </a:t>
                      </a:r>
                      <a:r>
                        <a:rPr lang="ru-RU" sz="16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JuniorSkills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АНО </a:t>
                      </a: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«Детский Технопарк «Кванториум»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62128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320438" cy="432049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Регламент</a:t>
            </a:r>
            <a:endParaRPr lang="ru-RU" sz="2800" b="1" dirty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72600" y="4083918"/>
            <a:ext cx="288032" cy="792088"/>
          </a:xfrm>
        </p:spPr>
        <p:txBody>
          <a:bodyPr>
            <a:normAutofit/>
          </a:bodyPr>
          <a:lstStyle/>
          <a:p>
            <a:pPr marL="0" lvl="0" indent="342900" algn="ctr">
              <a:lnSpc>
                <a:spcPct val="107000"/>
              </a:lnSpc>
              <a:spcBef>
                <a:spcPts val="0"/>
              </a:spcBef>
              <a:buNone/>
            </a:pPr>
            <a:endParaRPr lang="ru-RU" sz="2800" b="1" u="sng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342900" algn="ctr">
              <a:lnSpc>
                <a:spcPct val="107000"/>
              </a:lnSpc>
              <a:spcBef>
                <a:spcPts val="0"/>
              </a:spcBef>
              <a:buNone/>
            </a:pPr>
            <a:endParaRPr lang="ru-RU" sz="2800" b="1" u="sng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algn="just"/>
            <a:endParaRPr lang="ru-RU" sz="2800" b="1" dirty="0" smtClean="0">
              <a:latin typeface="Times New Roman"/>
              <a:ea typeface="Calibri"/>
            </a:endParaRPr>
          </a:p>
          <a:p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884868"/>
              </p:ext>
            </p:extLst>
          </p:nvPr>
        </p:nvGraphicFramePr>
        <p:xfrm>
          <a:off x="107503" y="915566"/>
          <a:ext cx="8856986" cy="3897656"/>
        </p:xfrm>
        <a:graphic>
          <a:graphicData uri="http://schemas.openxmlformats.org/drawingml/2006/table">
            <a:tbl>
              <a:tblPr firstRow="1" firstCol="1" bandRow="1"/>
              <a:tblGrid>
                <a:gridCol w="864097"/>
                <a:gridCol w="4680520"/>
                <a:gridCol w="3312369"/>
              </a:tblGrid>
              <a:tr h="548640"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Время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Содержание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Место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11.00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sng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Маршрут №4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 </a:t>
                      </a:r>
                    </a:p>
                    <a:p>
                      <a:pPr marL="87313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Взаимодействие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с родительскими объединениями – залог успеха в воспитание и развитие ребенка 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МАУ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ДО «Городской дворец творчества детей и молодёжи №1»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0780">
                <a:tc>
                  <a:txBody>
                    <a:bodyPr/>
                    <a:lstStyle/>
                    <a:p>
                      <a:pPr indent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11.00</a:t>
                      </a:r>
                      <a:endParaRPr lang="ru-RU" sz="1800" b="1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-87313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  </a:t>
                      </a:r>
                      <a:r>
                        <a:rPr lang="ru-RU" sz="1800" b="1" u="sng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Маршрут</a:t>
                      </a:r>
                      <a:r>
                        <a:rPr lang="ru-RU" sz="1800" b="1" u="sng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 №5 </a:t>
                      </a:r>
                    </a:p>
                    <a:p>
                      <a:pPr marL="87313" indent="-87313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u="none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  </a:t>
                      </a:r>
                      <a:r>
                        <a:rPr lang="ru-RU" sz="1800" b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Психолого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– педагогические аспекты работы с семьей. Основы </a:t>
                      </a:r>
                      <a:r>
                        <a:rPr lang="ru-RU" sz="1800" b="1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родительско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-детских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отношений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7313" indent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МАУ </a:t>
                      </a: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ДО «Городской дворец творчества детей и молодёжи №1»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63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14.00-16.00</a:t>
                      </a:r>
                      <a:endParaRPr lang="ru-RU" sz="18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  ПЛЕНАРНОЕ ЗАСЕДАНИЕ</a:t>
                      </a:r>
                      <a:endParaRPr lang="ru-RU" sz="1800" b="1" dirty="0" smtClean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Calibri"/>
                          <a:cs typeface="+mn-cs"/>
                        </a:rPr>
                        <a:t>  МАУ ДО ГДТДиМ № 1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Times New Roman"/>
                        <a:cs typeface="+mn-cs"/>
                      </a:endParaRPr>
                    </a:p>
                  </a:txBody>
                  <a:tcPr marL="18612" marR="186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6598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23478"/>
            <a:ext cx="8320438" cy="602137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 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4" y="411510"/>
            <a:ext cx="8712966" cy="4464496"/>
          </a:xfrm>
        </p:spPr>
        <p:txBody>
          <a:bodyPr>
            <a:normAutofit/>
          </a:bodyPr>
          <a:lstStyle/>
          <a:p>
            <a:pPr marL="0" lvl="0" indent="342900" algn="ctr">
              <a:lnSpc>
                <a:spcPct val="107000"/>
              </a:lnSpc>
              <a:spcBef>
                <a:spcPts val="0"/>
              </a:spcBef>
              <a:buNone/>
            </a:pPr>
            <a:endParaRPr lang="ru-RU" sz="2800" b="1" u="sng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342900" algn="ctr">
              <a:lnSpc>
                <a:spcPct val="107000"/>
              </a:lnSpc>
              <a:spcBef>
                <a:spcPts val="0"/>
              </a:spcBef>
              <a:buNone/>
            </a:pPr>
            <a:endParaRPr lang="ru-RU" sz="2800" b="1" u="sng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ru-RU" sz="4400" b="1" dirty="0" smtClean="0">
              <a:solidFill>
                <a:srgbClr val="1F497D">
                  <a:lumMod val="50000"/>
                </a:srgbClr>
              </a:solidFill>
              <a:ea typeface="Times New Roman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1F497D">
                    <a:lumMod val="50000"/>
                  </a:srgbClr>
                </a:solidFill>
                <a:ea typeface="Times New Roman"/>
              </a:rPr>
              <a:t>СПАСИБО </a:t>
            </a:r>
            <a:r>
              <a:rPr lang="ru-RU" sz="4400" b="1" dirty="0">
                <a:solidFill>
                  <a:srgbClr val="1F497D">
                    <a:lumMod val="50000"/>
                  </a:srgbClr>
                </a:solidFill>
                <a:ea typeface="Times New Roman"/>
              </a:rPr>
              <a:t>ЗА ВНИМАНИЕ!</a:t>
            </a:r>
          </a:p>
          <a:p>
            <a:pPr algn="just"/>
            <a:endParaRPr lang="ru-RU" sz="2800" b="1" dirty="0" smtClean="0">
              <a:latin typeface="Times New Roman"/>
              <a:ea typeface="Calibri"/>
            </a:endParaRP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171721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39503"/>
            <a:ext cx="8320438" cy="446449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  <a:cs typeface="Arial" panose="020B0604020202020204" pitchFamily="34" charset="0"/>
              </a:rPr>
              <a:t>С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</a:rPr>
              <a:t>екции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</a:rPr>
              <a:t>№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</a:rPr>
              <a:t>7</a:t>
            </a:r>
            <a:b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</a:rPr>
            </a:b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  <a:cs typeface="Arial" panose="020B0604020202020204" pitchFamily="34" charset="0"/>
              </a:rPr>
              <a:t>«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  <a:cs typeface="Arial" panose="020B0604020202020204" pitchFamily="34" charset="0"/>
              </a:rPr>
              <a:t>Формирование гражданской активности и патриотизма как приоритетное направление государственной политики в сфере воспитания и дополнительного образования обучающихся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  <a:cs typeface="Arial" panose="020B0604020202020204" pitchFamily="34" charset="0"/>
              </a:rPr>
              <a:t>»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ea typeface="Calibri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 </a:t>
            </a:r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17 августа 2016 года</a:t>
            </a:r>
            <a:br>
              <a:rPr lang="ru-RU" sz="28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</a:br>
            <a:endParaRPr lang="ru-RU" sz="2600" b="1" dirty="0">
              <a:solidFill>
                <a:schemeClr val="tx2">
                  <a:lumMod val="50000"/>
                </a:schemeClr>
              </a:solidFill>
              <a:latin typeface="+mn-lt"/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4" y="4443958"/>
            <a:ext cx="8712966" cy="504056"/>
          </a:xfrm>
        </p:spPr>
        <p:txBody>
          <a:bodyPr>
            <a:normAutofit fontScale="92500" lnSpcReduction="10000"/>
          </a:bodyPr>
          <a:lstStyle/>
          <a:p>
            <a:pPr marL="0" lvl="0" indent="342900" algn="ctr">
              <a:lnSpc>
                <a:spcPct val="107000"/>
              </a:lnSpc>
              <a:spcBef>
                <a:spcPts val="0"/>
              </a:spcBef>
              <a:buNone/>
            </a:pPr>
            <a:endParaRPr lang="ru-RU" sz="2800" b="1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algn="just"/>
            <a:endParaRPr lang="ru-RU" sz="1800" dirty="0" smtClean="0"/>
          </a:p>
          <a:p>
            <a:endParaRPr lang="ru-RU" sz="1800" dirty="0"/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1486970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4" y="339502"/>
            <a:ext cx="8712966" cy="4608512"/>
          </a:xfrm>
        </p:spPr>
        <p:txBody>
          <a:bodyPr>
            <a:normAutofit fontScale="77500" lnSpcReduction="20000"/>
          </a:bodyPr>
          <a:lstStyle/>
          <a:p>
            <a:pPr marL="0" lvl="0" indent="342900" algn="ctr">
              <a:lnSpc>
                <a:spcPct val="107000"/>
              </a:lnSpc>
              <a:spcBef>
                <a:spcPts val="0"/>
              </a:spcBef>
              <a:buNone/>
            </a:pPr>
            <a:endParaRPr lang="ru-RU" sz="2800" b="1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Заместители начальников органов управления образованием по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ВР </a:t>
            </a:r>
          </a:p>
          <a:p>
            <a:pPr mar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заместители директоров по ВР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СПО 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кураторы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детского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движения </a:t>
            </a: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методисты-психологи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, </a:t>
            </a:r>
            <a:endParaRPr lang="ru-RU" sz="3600" b="1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руководители ППМС центров и ППС </a:t>
            </a: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 директора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дет/домов,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центров содействия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семейному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устройству</a:t>
            </a:r>
            <a:endParaRPr lang="ru-RU" sz="3600" b="1" dirty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marL="0" lvl="0" indent="0" algn="ctr">
              <a:lnSpc>
                <a:spcPct val="107000"/>
              </a:lnSpc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50 заместителей директоров по ВР – пилотных школ,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участников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Российского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ea typeface="Calibri"/>
                <a:cs typeface="Arial" panose="020B0604020202020204" pitchFamily="34" charset="0"/>
              </a:rPr>
              <a:t>движения школьников </a:t>
            </a:r>
            <a:endParaRPr lang="ru-RU" sz="3600" b="1" dirty="0" smtClean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  <a:p>
            <a:pPr algn="just"/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94773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70958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Поручение 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9583"/>
            <a:ext cx="8712968" cy="353504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Направить до </a:t>
            </a:r>
            <a:r>
              <a:rPr lang="ru-RU" b="1" dirty="0" smtClean="0">
                <a:solidFill>
                  <a:srgbClr val="C00000"/>
                </a:solidFill>
              </a:rPr>
              <a:t>1 августа 2016г.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списки участников конференции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на эл. адрес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управления образования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. Набережные Челны </a:t>
            </a:r>
            <a:r>
              <a:rPr lang="en-US" b="1" dirty="0" smtClean="0">
                <a:solidFill>
                  <a:srgbClr val="C00000"/>
                </a:solidFill>
              </a:rPr>
              <a:t>uochelny@mail.ru</a:t>
            </a:r>
            <a:r>
              <a:rPr lang="ru-RU" b="1" dirty="0" smtClean="0">
                <a:solidFill>
                  <a:srgbClr val="C00000"/>
                </a:solidFill>
              </a:rPr>
              <a:t>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копию в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Городской дворец творчества детей и молодежи №1» </a:t>
            </a:r>
            <a:r>
              <a:rPr lang="en-US" b="1" dirty="0" smtClean="0">
                <a:solidFill>
                  <a:srgbClr val="C00000"/>
                </a:solidFill>
              </a:rPr>
              <a:t>gcdt1_chelny@mail.ru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667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787982" y="123478"/>
            <a:ext cx="1976706" cy="45719"/>
          </a:xfrm>
        </p:spPr>
        <p:txBody>
          <a:bodyPr>
            <a:normAutofit fontScale="90000"/>
          </a:bodyPr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ea typeface="Calibri"/>
                <a:cs typeface="Arial" panose="020B0604020202020204" pitchFamily="34" charset="0"/>
              </a:rPr>
            </a:br>
            <a:endParaRPr lang="ru-RU" sz="2800" b="1" dirty="0">
              <a:solidFill>
                <a:schemeClr val="tx2">
                  <a:lumMod val="50000"/>
                </a:schemeClr>
              </a:solidFill>
              <a:ea typeface="Calibri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4" y="123478"/>
            <a:ext cx="8712966" cy="4824536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</a:rPr>
              <a:t>Маршрут №</a:t>
            </a:r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2600" b="1" u="sng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600" b="1" u="sng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300" b="1" dirty="0" smtClean="0">
                <a:solidFill>
                  <a:schemeClr val="tx2">
                    <a:lumMod val="50000"/>
                  </a:schemeClr>
                </a:solidFill>
              </a:rPr>
              <a:t>Военно-патриотическое </a:t>
            </a:r>
            <a:r>
              <a:rPr lang="ru-RU" sz="3300" b="1" dirty="0">
                <a:solidFill>
                  <a:schemeClr val="tx2">
                    <a:lumMod val="50000"/>
                  </a:schemeClr>
                </a:solidFill>
              </a:rPr>
              <a:t>воспитание: </a:t>
            </a:r>
            <a:endParaRPr lang="ru-RU" sz="33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3300" b="1" dirty="0" smtClean="0">
                <a:solidFill>
                  <a:schemeClr val="tx2">
                    <a:lumMod val="50000"/>
                  </a:schemeClr>
                </a:solidFill>
              </a:rPr>
              <a:t>I </a:t>
            </a:r>
            <a:r>
              <a:rPr lang="ru-RU" sz="3300" b="1" dirty="0">
                <a:solidFill>
                  <a:schemeClr val="tx2">
                    <a:lumMod val="50000"/>
                  </a:schemeClr>
                </a:solidFill>
              </a:rPr>
              <a:t>Республиканский Слет </a:t>
            </a:r>
            <a:r>
              <a:rPr lang="ru-RU" sz="3300" b="1" dirty="0" smtClean="0">
                <a:solidFill>
                  <a:schemeClr val="tx2">
                    <a:lumMod val="50000"/>
                  </a:schemeClr>
                </a:solidFill>
              </a:rPr>
              <a:t>юнармейцев</a:t>
            </a: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buNone/>
            </a:pPr>
            <a:endParaRPr lang="ru-RU" sz="2600" b="1" dirty="0" smtClean="0">
              <a:solidFill>
                <a:schemeClr val="tx2">
                  <a:lumMod val="50000"/>
                </a:schemeClr>
              </a:solidFill>
              <a:ea typeface="Calibri"/>
            </a:endParaRP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ea typeface="Calibri"/>
              </a:rPr>
              <a:t>Центр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патриотического воспитания г. Набережные Челны Пост № 1 пос. ГЭС Мемориальный комплекс </a:t>
            </a:r>
            <a:endParaRPr lang="ru-RU" sz="2600" b="1" dirty="0" smtClean="0">
              <a:solidFill>
                <a:schemeClr val="tx2">
                  <a:lumMod val="50000"/>
                </a:schemeClr>
              </a:solidFill>
              <a:ea typeface="Calibri"/>
            </a:endParaRPr>
          </a:p>
          <a:p>
            <a:pPr marL="0" indent="0" algn="ctr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ea typeface="Calibri"/>
              </a:rPr>
              <a:t>«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ea typeface="Calibri"/>
              </a:rPr>
              <a:t>Родина – МАТЬ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ea typeface="Calibri"/>
              </a:rPr>
              <a:t>!»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2600" b="1" dirty="0" smtClean="0">
              <a:solidFill>
                <a:schemeClr val="tx2">
                  <a:lumMod val="50000"/>
                </a:schemeClr>
              </a:solidFill>
              <a:ea typeface="Times New Roman"/>
            </a:endParaRPr>
          </a:p>
          <a:p>
            <a:pPr>
              <a:lnSpc>
                <a:spcPct val="110000"/>
              </a:lnSpc>
              <a:spcBef>
                <a:spcPts val="600"/>
              </a:spcBef>
            </a:pPr>
            <a:endParaRPr lang="ru-RU" sz="2600" dirty="0" smtClean="0">
              <a:solidFill>
                <a:schemeClr val="tx2">
                  <a:lumMod val="50000"/>
                </a:schemeClr>
              </a:solidFill>
              <a:ea typeface="Times New Roman"/>
            </a:endParaRPr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6692489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bg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16"/>
            <a:ext cx="9144000" cy="516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971552" y="195263"/>
            <a:ext cx="7129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00FF"/>
                </a:solidFill>
              </a:rPr>
              <a:t>Цели Юнармейского движения</a:t>
            </a:r>
          </a:p>
        </p:txBody>
      </p:sp>
      <p:pic>
        <p:nvPicPr>
          <p:cNvPr id="7173" name="Рисунок 13" descr="rf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47638"/>
            <a:ext cx="14287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Рисунок 14" descr="r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584599"/>
            <a:ext cx="14287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4" descr="C:\Documents and Settings\artem\Мои документы\Untitled-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5479"/>
            <a:ext cx="10858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 descr="http://t0.gstatic.com/images?q=tbn:ANd9GcSJvgJ9jp_OHupi2QUsDXcE_4698ID1hqCiIHwiFknZUsS0VcPb6g"/>
          <p:cNvPicPr>
            <a:picLocks noChangeAspect="1" noChangeArrowheads="1"/>
          </p:cNvPicPr>
          <p:nvPr/>
        </p:nvPicPr>
        <p:blipFill rotWithShape="1">
          <a:blip r:embed="rId6"/>
          <a:srcRect b="14422"/>
          <a:stretch/>
        </p:blipFill>
        <p:spPr bwMode="auto">
          <a:xfrm>
            <a:off x="101601" y="1148956"/>
            <a:ext cx="2163763" cy="1087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7"/>
          <a:srcRect l="71004" t="20234" r="1666"/>
          <a:stretch/>
        </p:blipFill>
        <p:spPr bwMode="auto">
          <a:xfrm>
            <a:off x="101601" y="2301479"/>
            <a:ext cx="2163763" cy="11227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2" descr="G:\9 мая 2016г. Парк ПОБЕДЫ\DSC_017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03"/>
          <a:stretch>
            <a:fillRect/>
          </a:stretch>
        </p:blipFill>
        <p:spPr bwMode="auto">
          <a:xfrm>
            <a:off x="107950" y="3489725"/>
            <a:ext cx="2159000" cy="126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TextBox 12"/>
          <p:cNvSpPr txBox="1">
            <a:spLocks noChangeArrowheads="1"/>
          </p:cNvSpPr>
          <p:nvPr/>
        </p:nvSpPr>
        <p:spPr bwMode="auto">
          <a:xfrm>
            <a:off x="2484440" y="1059656"/>
            <a:ext cx="6480175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/>
            <a:r>
              <a:rPr lang="ru-RU" altLang="ru-RU" sz="2000" b="1" dirty="0">
                <a:latin typeface="+mn-lt"/>
              </a:rPr>
              <a:t>- участие в реализации государственной молодежной политики Российской Федерации;</a:t>
            </a:r>
          </a:p>
          <a:p>
            <a:pPr algn="just" eaLnBrk="1" hangingPunct="1"/>
            <a:r>
              <a:rPr lang="ru-RU" altLang="ru-RU" sz="2000" b="1" dirty="0">
                <a:latin typeface="+mn-lt"/>
              </a:rPr>
              <a:t>- всестороннее развитие и совершенствование личности детей и подростков, удовлетворение их индивидуальных потребностей в интеллектуальном, нравственном и физическом совершенствовании;</a:t>
            </a:r>
          </a:p>
          <a:p>
            <a:pPr algn="just" eaLnBrk="1" hangingPunct="1"/>
            <a:r>
              <a:rPr lang="ru-RU" altLang="ru-RU" sz="2000" b="1" dirty="0">
                <a:latin typeface="+mn-lt"/>
              </a:rPr>
              <a:t>- повышение в обществе авторитета и престижа военной службы;</a:t>
            </a:r>
          </a:p>
          <a:p>
            <a:pPr algn="just" eaLnBrk="1" hangingPunct="1"/>
            <a:r>
              <a:rPr lang="ru-RU" altLang="ru-RU" sz="2000" b="1" dirty="0">
                <a:latin typeface="+mn-lt"/>
              </a:rPr>
              <a:t>- сохранение и приумножение патриотических традиций;</a:t>
            </a:r>
          </a:p>
          <a:p>
            <a:pPr algn="just" eaLnBrk="1" hangingPunct="1"/>
            <a:r>
              <a:rPr lang="ru-RU" altLang="ru-RU" sz="2000" b="1" dirty="0">
                <a:latin typeface="+mn-lt"/>
              </a:rPr>
              <a:t>- формирование у молодежи готовности и практической способности к выполнению гражданского долга и конституционных обязанностей по защите Отечества.</a:t>
            </a:r>
          </a:p>
        </p:txBody>
      </p:sp>
    </p:spTree>
    <p:extLst>
      <p:ext uri="{BB962C8B-B14F-4D97-AF65-F5344CB8AC3E}">
        <p14:creationId xmlns:p14="http://schemas.microsoft.com/office/powerpoint/2010/main" val="38935270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bg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16"/>
            <a:ext cx="9144000" cy="516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971552" y="195263"/>
            <a:ext cx="71294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00FF"/>
                </a:solidFill>
              </a:rPr>
              <a:t>Задачи Юнармейского движения</a:t>
            </a:r>
          </a:p>
        </p:txBody>
      </p:sp>
      <p:pic>
        <p:nvPicPr>
          <p:cNvPr id="8197" name="Рисунок 13" descr="rf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47638"/>
            <a:ext cx="14287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Рисунок 14" descr="r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584599"/>
            <a:ext cx="14287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4" descr="C:\Documents and Settings\artem\Мои документы\Untitled-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5479"/>
            <a:ext cx="10858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 descr="C:\Documents and Settings\user\Мои документы\Олег\Дизайн\ФОТО ВСЕ\ПАТРИОТИКА\бАКАНАЧ КИРГИЗ 2014\IMG_5839 (800x53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3189" y="1162052"/>
            <a:ext cx="1736725" cy="912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Documents and Settings\user\Мои документы\Олег\Дизайн\ФОТО ВСЕ\ПАТРИОТИКА\бАКАНАЧ КИРГИЗ 2014\DSC_2222 (800x530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3188" y="2127649"/>
            <a:ext cx="1739900" cy="908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2" descr="G:\КАДЕТЫЫЫЫЫЫ\Зарница-2014\1 день\IMG_443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9" y="3099198"/>
            <a:ext cx="1736725" cy="91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3" descr="G:\КАДЕТЫЫЫЫЫЫ\Зарница-2014\2 день\IMG_5597(1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"/>
          <a:stretch>
            <a:fillRect/>
          </a:stretch>
        </p:blipFill>
        <p:spPr bwMode="auto">
          <a:xfrm>
            <a:off x="103189" y="4055271"/>
            <a:ext cx="1736725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Прямоугольник 17"/>
          <p:cNvSpPr>
            <a:spLocks noChangeArrowheads="1"/>
          </p:cNvSpPr>
          <p:nvPr/>
        </p:nvSpPr>
        <p:spPr bwMode="auto">
          <a:xfrm>
            <a:off x="1843089" y="1059659"/>
            <a:ext cx="7337425" cy="4031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/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1700" b="1" dirty="0">
                <a:latin typeface="+mn-lt"/>
              </a:rPr>
              <a:t>Воспитание у молодежи высокой гражданско-социальной активности, патриотизма, приверженности идеям интернационализма, противодействия идеологии экстремизма;</a:t>
            </a:r>
          </a:p>
          <a:p>
            <a:pPr algn="just" eaLnBrk="1" hangingPunct="1"/>
            <a:r>
              <a:rPr lang="ru-RU" altLang="ru-RU" sz="1700" b="1" dirty="0">
                <a:latin typeface="+mn-lt"/>
              </a:rPr>
              <a:t>     Изучение истории страны и военно-исторического наследия Отечества, развитие краеведения, расширение знаний об истории и выдающихся людях «малой» Родины;</a:t>
            </a:r>
          </a:p>
          <a:p>
            <a:pPr algn="just" eaLnBrk="1" hangingPunct="1"/>
            <a:r>
              <a:rPr lang="ru-RU" altLang="ru-RU" sz="1700" b="1" dirty="0">
                <a:latin typeface="+mn-lt"/>
              </a:rPr>
              <a:t>Развитие в молодежной среде ответственности, принципов коллективизма, системы нравственных установок личности на основе присущей российскому обществу системы ценностей;</a:t>
            </a:r>
          </a:p>
          <a:p>
            <a:pPr algn="just" eaLnBrk="1" hangingPunct="1"/>
            <a:r>
              <a:rPr lang="ru-RU" altLang="ru-RU" sz="1700" b="1" dirty="0">
                <a:latin typeface="+mn-lt"/>
              </a:rPr>
              <a:t>     Формирование положительной мотивации у молодых людей к прохождению военной службы и подготовке юношей к службе в Вооруженных Силах Российской Федерации;</a:t>
            </a:r>
          </a:p>
          <a:p>
            <a:pPr algn="just" eaLnBrk="1" hangingPunct="1"/>
            <a:r>
              <a:rPr lang="ru-RU" altLang="ru-RU" sz="1700" b="1" dirty="0">
                <a:latin typeface="+mn-lt"/>
              </a:rPr>
              <a:t>      Укрепление физической закалки и физической </a:t>
            </a:r>
            <a:r>
              <a:rPr lang="ru-RU" altLang="ru-RU" sz="1700" b="1" dirty="0" smtClean="0">
                <a:latin typeface="+mn-lt"/>
              </a:rPr>
              <a:t>выносливости; Активное </a:t>
            </a:r>
            <a:r>
              <a:rPr lang="ru-RU" altLang="ru-RU" sz="1700" b="1" dirty="0">
                <a:latin typeface="+mn-lt"/>
              </a:rPr>
              <a:t>приобщение молодежи к военно-техническим знаниям и техническому </a:t>
            </a:r>
            <a:r>
              <a:rPr lang="ru-RU" altLang="ru-RU" sz="1700" b="1" dirty="0" smtClean="0">
                <a:latin typeface="+mn-lt"/>
              </a:rPr>
              <a:t>творчеству; Развитие </a:t>
            </a:r>
            <a:r>
              <a:rPr lang="ru-RU" altLang="ru-RU" sz="1700" b="1" dirty="0">
                <a:latin typeface="+mn-lt"/>
              </a:rPr>
              <a:t>материально-технической базы Движения.</a:t>
            </a:r>
          </a:p>
        </p:txBody>
      </p:sp>
    </p:spTree>
    <p:extLst>
      <p:ext uri="{BB962C8B-B14F-4D97-AF65-F5344CB8AC3E}">
        <p14:creationId xmlns:p14="http://schemas.microsoft.com/office/powerpoint/2010/main" val="425590194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bg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16"/>
            <a:ext cx="9144000" cy="516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971552" y="195265"/>
            <a:ext cx="71294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00FF"/>
                </a:solidFill>
              </a:rPr>
              <a:t>Основные положения Устава Движения «Юнармия»</a:t>
            </a:r>
          </a:p>
          <a:p>
            <a:pPr algn="ctr" eaLnBrk="1" hangingPunct="1"/>
            <a:endParaRPr lang="ru-RU" altLang="ru-RU" sz="2800" b="1">
              <a:solidFill>
                <a:srgbClr val="0000FF"/>
              </a:solidFill>
            </a:endParaRPr>
          </a:p>
        </p:txBody>
      </p:sp>
      <p:pic>
        <p:nvPicPr>
          <p:cNvPr id="10245" name="Рисунок 13" descr="rf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47638"/>
            <a:ext cx="14287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Рисунок 14" descr="r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584599"/>
            <a:ext cx="14287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4" descr="C:\Documents and Settings\artem\Мои документы\Untitled-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5479"/>
            <a:ext cx="10858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4" descr="G:\SAVX5674-900(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0" y="3843339"/>
            <a:ext cx="2316163" cy="1158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5" descr="G:\cf7fa9fbabda6e7ca7e5c5abd9955b0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3863578"/>
            <a:ext cx="2284412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0" name="Прямоугольник 15"/>
          <p:cNvSpPr>
            <a:spLocks noChangeArrowheads="1"/>
          </p:cNvSpPr>
          <p:nvPr/>
        </p:nvSpPr>
        <p:spPr bwMode="auto">
          <a:xfrm>
            <a:off x="101600" y="1006080"/>
            <a:ext cx="8934896" cy="2616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/>
            <a:r>
              <a:rPr lang="ru-RU" altLang="ru-RU" sz="2000" b="1" dirty="0">
                <a:latin typeface="+mn-lt"/>
                <a:cs typeface="Times New Roman" pitchFamily="18" charset="0"/>
              </a:rPr>
              <a:t>    </a:t>
            </a:r>
            <a:r>
              <a:rPr lang="ru-RU" altLang="ru-RU" b="1" dirty="0">
                <a:latin typeface="+mn-lt"/>
              </a:rPr>
              <a:t>Участниками Движения могут быть граждане, достигшие 11 лет, и юридические лица - общественные объединения, выразившие поддержку целям Движения и (или) его конкретным акциям.</a:t>
            </a:r>
          </a:p>
          <a:p>
            <a:pPr algn="just" eaLnBrk="1" hangingPunct="1"/>
            <a:r>
              <a:rPr lang="ru-RU" altLang="ru-RU" b="1" dirty="0">
                <a:latin typeface="+mn-lt"/>
              </a:rPr>
              <a:t>    Всероссийский юнармейский слет - является высшим руководящим органом Движения, на котором избирается Главный  штаб  Движения, Начальник Главного штаба Движения и Центральная контрольно-ревизионная комиссия. </a:t>
            </a:r>
          </a:p>
          <a:p>
            <a:pPr algn="just" eaLnBrk="1" hangingPunct="1"/>
            <a:r>
              <a:rPr lang="ru-RU" altLang="ru-RU" b="1" dirty="0">
                <a:latin typeface="+mn-lt"/>
              </a:rPr>
              <a:t>В Субъекте Российской Федерации  создается  Региональное отделение.</a:t>
            </a:r>
          </a:p>
          <a:p>
            <a:pPr algn="just" eaLnBrk="1" hangingPunct="1"/>
            <a:r>
              <a:rPr lang="ru-RU" altLang="ru-RU" b="1" dirty="0">
                <a:latin typeface="+mn-lt"/>
              </a:rPr>
              <a:t>     Региональные отделения Движения не имеют собственных уставов, руководствуются и действуют на основании Устава Движения.</a:t>
            </a:r>
          </a:p>
        </p:txBody>
      </p:sp>
      <p:pic>
        <p:nvPicPr>
          <p:cNvPr id="10251" name="Picture 2" descr="H:\Main\22 PODGOTOVKA HO\Юнармия\фото\IMG_121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90" y="3858816"/>
            <a:ext cx="22875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6916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bg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716"/>
            <a:ext cx="9144000" cy="516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042988" y="195265"/>
            <a:ext cx="712946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0000FF"/>
                </a:solidFill>
              </a:rPr>
              <a:t>Задачи по развитию Юнармейского движения:</a:t>
            </a:r>
          </a:p>
          <a:p>
            <a:pPr algn="ctr" eaLnBrk="1" hangingPunct="1"/>
            <a:endParaRPr lang="ru-RU" altLang="ru-RU" sz="2800" b="1">
              <a:solidFill>
                <a:srgbClr val="0000FF"/>
              </a:solidFill>
            </a:endParaRPr>
          </a:p>
        </p:txBody>
      </p:sp>
      <p:pic>
        <p:nvPicPr>
          <p:cNvPr id="13317" name="Рисунок 13" descr="rf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147638"/>
            <a:ext cx="14287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Рисунок 14" descr="rt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3" y="584599"/>
            <a:ext cx="1428750" cy="5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4" descr="C:\Documents and Settings\artem\Мои документы\Untitled-1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5479"/>
            <a:ext cx="108585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Прямоугольник 20"/>
          <p:cNvSpPr>
            <a:spLocks noChangeArrowheads="1"/>
          </p:cNvSpPr>
          <p:nvPr/>
        </p:nvSpPr>
        <p:spPr bwMode="auto">
          <a:xfrm>
            <a:off x="323852" y="1135858"/>
            <a:ext cx="8568629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eaLnBrk="1" hangingPunct="1">
              <a:tabLst>
                <a:tab pos="363538" algn="l"/>
              </a:tabLst>
            </a:pPr>
            <a:r>
              <a:rPr lang="ru-RU" altLang="ru-RU" sz="2000" b="1" dirty="0">
                <a:latin typeface="+mn-lt"/>
              </a:rPr>
              <a:t>-</a:t>
            </a:r>
            <a:r>
              <a:rPr lang="ru-RU" altLang="ru-RU" sz="2000" b="1" dirty="0">
                <a:latin typeface="+mn-lt"/>
                <a:cs typeface="Times New Roman" pitchFamily="18" charset="0"/>
              </a:rPr>
              <a:t>	</a:t>
            </a:r>
            <a:r>
              <a:rPr lang="ru-RU" altLang="ru-RU" sz="2000" b="1" dirty="0">
                <a:latin typeface="+mn-lt"/>
              </a:rPr>
              <a:t>до 20 сентября 2016 года сформировать Юнармейские отряды в муниципальных районах республики;</a:t>
            </a:r>
          </a:p>
          <a:p>
            <a:pPr algn="just" eaLnBrk="1" hangingPunct="1">
              <a:tabLst>
                <a:tab pos="363538" algn="l"/>
              </a:tabLst>
            </a:pPr>
            <a:r>
              <a:rPr lang="ru-RU" altLang="ru-RU" sz="2000" b="1" dirty="0">
                <a:latin typeface="+mn-lt"/>
              </a:rPr>
              <a:t>-	до 1 октября провести Слеты местных отрядов в муниципальных районах;</a:t>
            </a:r>
          </a:p>
          <a:p>
            <a:pPr algn="just" eaLnBrk="1" hangingPunct="1">
              <a:tabLst>
                <a:tab pos="363538" algn="l"/>
              </a:tabLst>
            </a:pPr>
            <a:r>
              <a:rPr lang="ru-RU" altLang="ru-RU" sz="2000" b="1" dirty="0">
                <a:latin typeface="+mn-lt"/>
              </a:rPr>
              <a:t>-	до 1 октября провести Республиканский Слет движения «ЮНАРМИЯ»;</a:t>
            </a:r>
          </a:p>
          <a:p>
            <a:pPr algn="just" eaLnBrk="1" hangingPunct="1">
              <a:tabLst>
                <a:tab pos="363538" algn="l"/>
              </a:tabLst>
            </a:pPr>
            <a:r>
              <a:rPr lang="ru-RU" altLang="ru-RU" sz="2000" b="1" dirty="0">
                <a:latin typeface="+mn-lt"/>
              </a:rPr>
              <a:t>-	до 20 октября составить планы мероприятий местных отделений и отрядов движения «ЮНАРМИЯ» в муниципальных образованиях и школах;</a:t>
            </a:r>
          </a:p>
          <a:p>
            <a:pPr algn="just" eaLnBrk="1" hangingPunct="1">
              <a:tabLst>
                <a:tab pos="363538" algn="l"/>
              </a:tabLst>
            </a:pPr>
            <a:r>
              <a:rPr lang="ru-RU" altLang="ru-RU" sz="2000" b="1" dirty="0">
                <a:latin typeface="+mn-lt"/>
              </a:rPr>
              <a:t>-	до 17 августа провести презентацию Движения и принять Торжественную клятву у первых граждан, вступающих в Юнармейское движение.</a:t>
            </a:r>
            <a:endParaRPr lang="ru-RU" altLang="ru-RU" sz="2000" b="1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04211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1003</TotalTime>
  <Words>651</Words>
  <Application>Microsoft Office PowerPoint</Application>
  <PresentationFormat>Экран (16:9)</PresentationFormat>
  <Paragraphs>146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1_Тема Office</vt:lpstr>
      <vt:lpstr>  Министерство образования и науки Республики Татарстан </vt:lpstr>
      <vt:lpstr>Секции № 7  «Формирование гражданской активности и патриотизма как приоритетное направление государственной политики в сфере воспитания и дополнительного образования обучающихся»   17 августа 2016 года </vt:lpstr>
      <vt:lpstr>Презентация PowerPoint</vt:lpstr>
      <vt:lpstr>Поручение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МР РТ не подавших информацию по обучающимся для вызова на  секцию августовского совещания «Юнармия»</vt:lpstr>
      <vt:lpstr>  </vt:lpstr>
      <vt:lpstr> </vt:lpstr>
      <vt:lpstr> Регламент</vt:lpstr>
      <vt:lpstr> Регламент</vt:lpstr>
      <vt:lpstr>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Gulnara</cp:lastModifiedBy>
  <cp:revision>121</cp:revision>
  <cp:lastPrinted>2016-07-21T07:06:58Z</cp:lastPrinted>
  <dcterms:created xsi:type="dcterms:W3CDTF">2016-05-30T16:36:35Z</dcterms:created>
  <dcterms:modified xsi:type="dcterms:W3CDTF">2016-07-21T12:08:21Z</dcterms:modified>
</cp:coreProperties>
</file>